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547" r:id="rId2"/>
    <p:sldId id="550" r:id="rId3"/>
    <p:sldId id="614" r:id="rId4"/>
    <p:sldId id="625" r:id="rId5"/>
    <p:sldId id="619" r:id="rId6"/>
    <p:sldId id="618" r:id="rId7"/>
    <p:sldId id="620" r:id="rId8"/>
    <p:sldId id="621" r:id="rId9"/>
    <p:sldId id="617" r:id="rId10"/>
    <p:sldId id="615" r:id="rId11"/>
    <p:sldId id="622" r:id="rId12"/>
    <p:sldId id="623" r:id="rId13"/>
    <p:sldId id="624" r:id="rId14"/>
    <p:sldId id="626" r:id="rId15"/>
    <p:sldId id="562" r:id="rId16"/>
    <p:sldId id="554" r:id="rId17"/>
    <p:sldId id="616" r:id="rId18"/>
    <p:sldId id="552" r:id="rId19"/>
    <p:sldId id="553" r:id="rId2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25"/>
            <p14:sldId id="619"/>
            <p14:sldId id="618"/>
            <p14:sldId id="620"/>
            <p14:sldId id="621"/>
            <p14:sldId id="617"/>
            <p14:sldId id="615"/>
            <p14:sldId id="622"/>
            <p14:sldId id="623"/>
            <p14:sldId id="624"/>
            <p14:sldId id="626"/>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2" autoAdjust="0"/>
    <p:restoredTop sz="94660"/>
  </p:normalViewPr>
  <p:slideViewPr>
    <p:cSldViewPr>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Searching an array</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Searching an array</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500"/>
    </mc:Choice>
    <mc:Fallback>
      <p:transition spd="slow" advTm="1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Useful return values</a:t>
            </a:r>
            <a:endParaRPr lang="en-CA" dirty="0"/>
          </a:p>
        </p:txBody>
      </p:sp>
      <p:sp>
        <p:nvSpPr>
          <p:cNvPr id="3" name="Content Placeholder 2"/>
          <p:cNvSpPr>
            <a:spLocks noGrp="1"/>
          </p:cNvSpPr>
          <p:nvPr>
            <p:ph idx="1"/>
          </p:nvPr>
        </p:nvSpPr>
        <p:spPr/>
        <p:txBody>
          <a:bodyPr/>
          <a:lstStyle/>
          <a:p>
            <a:r>
              <a:rPr lang="en-CA" dirty="0" smtClean="0"/>
              <a:t>Question:</a:t>
            </a:r>
            <a:endParaRPr lang="en-CA" dirty="0" smtClean="0"/>
          </a:p>
          <a:p>
            <a:pPr lvl="1"/>
            <a:r>
              <a:rPr lang="en-CA" dirty="0" smtClean="0"/>
              <a:t>How useful is the response?</a:t>
            </a:r>
          </a:p>
          <a:p>
            <a:pPr lvl="1"/>
            <a:r>
              <a:rPr lang="en-US" dirty="0" smtClean="0"/>
              <a:t>If the returned value is </a:t>
            </a:r>
            <a:r>
              <a:rPr lang="en-US" dirty="0" smtClean="0">
                <a:latin typeface="Consolas" panose="020B0609020204030204" pitchFamily="49" charset="0"/>
              </a:rPr>
              <a:t>false</a:t>
            </a:r>
            <a:r>
              <a:rPr lang="en-US" dirty="0" smtClean="0"/>
              <a:t>, we know the value is not in the array</a:t>
            </a:r>
          </a:p>
          <a:p>
            <a:pPr lvl="1"/>
            <a:r>
              <a:rPr lang="en-US" dirty="0" smtClean="0"/>
              <a:t>If the returned value is </a:t>
            </a:r>
            <a:r>
              <a:rPr lang="en-US" dirty="0" smtClean="0">
                <a:latin typeface="Consolas" panose="020B0609020204030204" pitchFamily="49" charset="0"/>
              </a:rPr>
              <a:t>true</a:t>
            </a:r>
            <a:r>
              <a:rPr lang="en-US" dirty="0" smtClean="0"/>
              <a:t>,</a:t>
            </a:r>
          </a:p>
          <a:p>
            <a:pPr marL="457200" lvl="1" indent="0">
              <a:buNone/>
            </a:pPr>
            <a:r>
              <a:rPr lang="en-US" dirty="0"/>
              <a:t>	</a:t>
            </a:r>
            <a:r>
              <a:rPr lang="en-US" dirty="0" smtClean="0"/>
              <a:t>    now we have to search the array again to find it!</a:t>
            </a:r>
          </a:p>
          <a:p>
            <a:pPr marL="457200" lvl="1" indent="0">
              <a:buNone/>
            </a:pPr>
            <a:endParaRPr lang="en-US" dirty="0"/>
          </a:p>
          <a:p>
            <a:r>
              <a:rPr lang="en-US" dirty="0" smtClean="0"/>
              <a:t>If we already have found the entry,</a:t>
            </a:r>
          </a:p>
          <a:p>
            <a:pPr marL="0" indent="0">
              <a:buNone/>
            </a:pPr>
            <a:r>
              <a:rPr lang="en-US" dirty="0"/>
              <a:t>	</a:t>
            </a:r>
            <a:r>
              <a:rPr lang="en-US" dirty="0" smtClean="0"/>
              <a:t>would it not be better to let the user know where it was found?</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3585681"/>
      </p:ext>
    </p:extLst>
  </p:cSld>
  <p:clrMapOvr>
    <a:masterClrMapping/>
  </p:clrMapOvr>
  <mc:AlternateContent xmlns:mc="http://schemas.openxmlformats.org/markup-compatibility/2006">
    <mc:Choice xmlns:p14="http://schemas.microsoft.com/office/powerpoint/2010/main" Requires="p14">
      <p:transition spd="slow" p14:dur="2000" advTm="52440"/>
    </mc:Choice>
    <mc:Fallback>
      <p:transition spd="slow" advTm="5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Useful return values</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one possible improvement:</a:t>
            </a:r>
          </a:p>
          <a:p>
            <a:pPr lvl="1"/>
            <a:r>
              <a:rPr lang="en-US" dirty="0" smtClean="0"/>
              <a:t>Pass a local variable by reference, </a:t>
            </a:r>
            <a:r>
              <a:rPr lang="en-US" dirty="0" smtClean="0"/>
              <a:t>and if the value is found,</a:t>
            </a:r>
          </a:p>
          <a:p>
            <a:pPr marL="457200" lvl="1" indent="0">
              <a:buNone/>
            </a:pPr>
            <a:r>
              <a:rPr lang="en-US" dirty="0"/>
              <a:t>	</a:t>
            </a:r>
            <a:r>
              <a:rPr lang="en-US" dirty="0" smtClean="0"/>
              <a:t>set that parameter to be the index where it is found</a:t>
            </a:r>
          </a:p>
          <a:p>
            <a:pPr lvl="2"/>
            <a:endParaRPr lang="en-CA" dirty="0" smtClean="0"/>
          </a:p>
          <a:p>
            <a:pPr marL="457200" lvl="1" indent="0">
              <a:buNone/>
            </a:pPr>
            <a:r>
              <a:rPr lang="en-US" sz="1600" dirty="0" smtClean="0">
                <a:latin typeface="Consolas" panose="020B0609020204030204" pitchFamily="49" charset="0"/>
              </a:rPr>
              <a:t>bool find( double </a:t>
            </a:r>
            <a:r>
              <a:rPr lang="en-US" sz="1600" dirty="0" err="1" smtClean="0">
                <a:latin typeface="Consolas" panose="020B0609020204030204" pitchFamily="49" charset="0"/>
              </a:rPr>
              <a:t>const</a:t>
            </a:r>
            <a:r>
              <a:rPr lang="en-US" sz="1600" dirty="0" smtClean="0">
                <a:latin typeface="Consolas" panose="020B0609020204030204" pitchFamily="49" charset="0"/>
              </a:rPr>
              <a:t> array[],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capacity,</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double </a:t>
            </a:r>
            <a:r>
              <a:rPr lang="en-US" sz="1600" dirty="0" err="1" smtClean="0">
                <a:latin typeface="Consolas" panose="020B0609020204030204" pitchFamily="49" charset="0"/>
              </a:rPr>
              <a:t>const</a:t>
            </a:r>
            <a:r>
              <a:rPr lang="en-US" sz="1600" dirty="0" smtClean="0">
                <a:latin typeface="Consolas" panose="020B0609020204030204" pitchFamily="49" charset="0"/>
              </a:rPr>
              <a:t> value, </a:t>
            </a:r>
            <a:r>
              <a:rPr lang="en-US" sz="1600" dirty="0" err="1" smtClean="0">
                <a:solidFill>
                  <a:srgbClr val="FF0000"/>
                </a:solidFill>
                <a:latin typeface="Consolas" panose="020B0609020204030204" pitchFamily="49" charset="0"/>
              </a:rPr>
              <a:t>std</a:t>
            </a:r>
            <a:r>
              <a:rPr lang="en-US" sz="1600" dirty="0" smtClean="0">
                <a:solidFill>
                  <a:srgbClr val="FF0000"/>
                </a:solidFill>
                <a:latin typeface="Consolas" panose="020B0609020204030204" pitchFamily="49" charset="0"/>
              </a:rPr>
              <a:t>::</a:t>
            </a:r>
            <a:r>
              <a:rPr lang="en-US" sz="1600" dirty="0" err="1" smtClean="0">
                <a:solidFill>
                  <a:srgbClr val="FF0000"/>
                </a:solidFill>
                <a:latin typeface="Consolas" panose="020B0609020204030204" pitchFamily="49" charset="0"/>
              </a:rPr>
              <a:t>size_t</a:t>
            </a:r>
            <a:r>
              <a:rPr lang="en-US" sz="1600" dirty="0" smtClean="0">
                <a:solidFill>
                  <a:srgbClr val="FF0000"/>
                </a:solidFill>
                <a:latin typeface="Consolas" panose="020B0609020204030204" pitchFamily="49" charset="0"/>
              </a:rPr>
              <a:t> &amp;index </a:t>
            </a:r>
            <a:r>
              <a:rPr lang="en-US" sz="1600" dirty="0" smtClean="0">
                <a:latin typeface="Consolas" panose="020B0609020204030204" pitchFamily="49" charset="0"/>
              </a:rPr>
              <a:t>);</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bool find( double </a:t>
            </a:r>
            <a:r>
              <a:rPr lang="en-US" sz="1600" dirty="0" err="1">
                <a:latin typeface="Consolas" panose="020B0609020204030204" pitchFamily="49" charset="0"/>
              </a:rPr>
              <a:t>const</a:t>
            </a:r>
            <a:r>
              <a:rPr lang="en-US" sz="1600" dirty="0">
                <a:latin typeface="Consolas" panose="020B0609020204030204" pitchFamily="49" charset="0"/>
              </a:rPr>
              <a:t>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const</a:t>
            </a:r>
            <a:r>
              <a:rPr lang="en-US" sz="1600" dirty="0">
                <a:latin typeface="Consolas" panose="020B0609020204030204" pitchFamily="49" charset="0"/>
              </a:rPr>
              <a:t> capacity,</a:t>
            </a:r>
          </a:p>
          <a:p>
            <a:pPr marL="457200" lvl="1" indent="0">
              <a:buNone/>
            </a:pPr>
            <a:r>
              <a:rPr lang="en-US" sz="1600" dirty="0">
                <a:latin typeface="Consolas" panose="020B0609020204030204" pitchFamily="49" charset="0"/>
              </a:rPr>
              <a:t>           double </a:t>
            </a:r>
            <a:r>
              <a:rPr lang="en-US" sz="1600" dirty="0" err="1">
                <a:latin typeface="Consolas" panose="020B0609020204030204" pitchFamily="49" charset="0"/>
              </a:rPr>
              <a:t>const</a:t>
            </a:r>
            <a:r>
              <a:rPr lang="en-US" sz="1600" dirty="0">
                <a:latin typeface="Consolas" panose="020B0609020204030204" pitchFamily="49" charset="0"/>
              </a:rPr>
              <a:t> value, </a:t>
            </a:r>
            <a:r>
              <a:rPr lang="en-US" sz="1600" dirty="0" err="1">
                <a:solidFill>
                  <a:srgbClr val="FF0000"/>
                </a:solidFill>
                <a:latin typeface="Consolas" panose="020B0609020204030204" pitchFamily="49" charset="0"/>
              </a:rPr>
              <a:t>std</a:t>
            </a:r>
            <a:r>
              <a:rPr lang="en-US" sz="1600" dirty="0">
                <a:solidFill>
                  <a:srgbClr val="FF0000"/>
                </a:solidFill>
                <a:latin typeface="Consolas" panose="020B0609020204030204" pitchFamily="49" charset="0"/>
              </a:rPr>
              <a:t>::</a:t>
            </a:r>
            <a:r>
              <a:rPr lang="en-US" sz="1600" dirty="0" err="1">
                <a:solidFill>
                  <a:srgbClr val="FF0000"/>
                </a:solidFill>
                <a:latin typeface="Consolas" panose="020B0609020204030204" pitchFamily="49" charset="0"/>
              </a:rPr>
              <a:t>size_t</a:t>
            </a:r>
            <a:r>
              <a:rPr lang="en-US" sz="1600" dirty="0">
                <a:solidFill>
                  <a:srgbClr val="FF0000"/>
                </a:solidFill>
                <a:latin typeface="Consolas" panose="020B0609020204030204" pitchFamily="49" charset="0"/>
              </a:rPr>
              <a:t> &amp;index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a:solidFill>
                  <a:srgbClr val="FF0000"/>
                </a:solidFill>
                <a:latin typeface="Consolas" panose="020B0609020204030204" pitchFamily="49" charset="0"/>
              </a:rPr>
              <a:t> </a:t>
            </a:r>
            <a:r>
              <a:rPr lang="en-US" sz="1600" dirty="0" smtClean="0">
                <a:solidFill>
                  <a:srgbClr val="FF0000"/>
                </a:solidFill>
                <a:latin typeface="Consolas" panose="020B0609020204030204" pitchFamily="49" charset="0"/>
              </a:rPr>
              <a:t>           index = k;</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return true;</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return false;</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15402978"/>
      </p:ext>
    </p:extLst>
  </p:cSld>
  <p:clrMapOvr>
    <a:masterClrMapping/>
  </p:clrMapOvr>
  <mc:AlternateContent xmlns:mc="http://schemas.openxmlformats.org/markup-compatibility/2006">
    <mc:Choice xmlns:p14="http://schemas.microsoft.com/office/powerpoint/2010/main" Requires="p14">
      <p:transition spd="slow" p14:dur="2000" advTm="125520"/>
    </mc:Choice>
    <mc:Fallback>
      <p:transition spd="slow" advTm="12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standard solution</a:t>
            </a:r>
            <a:endParaRPr lang="en-CA"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Here is a better solution:</a:t>
            </a:r>
          </a:p>
          <a:p>
            <a:pPr lvl="1"/>
            <a:r>
              <a:rPr lang="en-US" dirty="0" smtClean="0"/>
              <a:t>If the value is found, return an index between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capacity - 1</a:t>
            </a:r>
          </a:p>
          <a:p>
            <a:pPr lvl="1"/>
            <a:r>
              <a:rPr lang="en-US" dirty="0" smtClean="0"/>
              <a:t>If the value is not found, return a special value: </a:t>
            </a:r>
            <a:r>
              <a:rPr lang="en-US" dirty="0" smtClean="0">
                <a:latin typeface="Consolas" panose="020B0609020204030204" pitchFamily="49" charset="0"/>
              </a:rPr>
              <a:t>capacity</a:t>
            </a:r>
            <a:endParaRPr lang="en-US" dirty="0" smtClean="0">
              <a:latin typeface="Consolas" panose="020B0609020204030204" pitchFamily="49" charset="0"/>
            </a:endParaRPr>
          </a:p>
          <a:p>
            <a:pPr lvl="2"/>
            <a:endParaRPr lang="en-CA" dirty="0" smtClean="0"/>
          </a:p>
          <a:p>
            <a:pPr marL="457200" lvl="1" indent="0">
              <a:buNone/>
            </a:pPr>
            <a:r>
              <a:rPr lang="en-US" sz="1600" dirty="0" err="1" smtClean="0">
                <a:solidFill>
                  <a:srgbClr val="FF0000"/>
                </a:solidFill>
                <a:latin typeface="Consolas" panose="020B0609020204030204" pitchFamily="49" charset="0"/>
              </a:rPr>
              <a:t>std</a:t>
            </a:r>
            <a:r>
              <a:rPr lang="en-US" sz="1600" dirty="0" smtClean="0">
                <a:solidFill>
                  <a:srgbClr val="FF0000"/>
                </a:solidFill>
                <a:latin typeface="Consolas" panose="020B0609020204030204" pitchFamily="49" charset="0"/>
              </a:rPr>
              <a:t>::</a:t>
            </a:r>
            <a:r>
              <a:rPr lang="en-US" sz="1600" dirty="0" err="1" smtClean="0">
                <a:solidFill>
                  <a:srgbClr val="FF0000"/>
                </a:solidFill>
                <a:latin typeface="Consolas" panose="020B0609020204030204" pitchFamily="49" charset="0"/>
              </a:rPr>
              <a:t>size_t</a:t>
            </a:r>
            <a:r>
              <a:rPr lang="en-US" sz="1600" dirty="0" smtClean="0">
                <a:solidFill>
                  <a:srgbClr val="FF0000"/>
                </a:solidFill>
                <a:latin typeface="Consolas" panose="020B0609020204030204" pitchFamily="49" charset="0"/>
              </a:rPr>
              <a:t> </a:t>
            </a:r>
            <a:r>
              <a:rPr lang="en-US" sz="1600" dirty="0" smtClean="0">
                <a:latin typeface="Consolas" panose="020B0609020204030204" pitchFamily="49" charset="0"/>
              </a:rPr>
              <a:t>find( double </a:t>
            </a:r>
            <a:r>
              <a:rPr lang="en-US" sz="1600" dirty="0" err="1" smtClean="0">
                <a:latin typeface="Consolas" panose="020B0609020204030204" pitchFamily="49" charset="0"/>
              </a:rPr>
              <a:t>const</a:t>
            </a:r>
            <a:r>
              <a:rPr lang="en-US" sz="1600" dirty="0" smtClean="0">
                <a:latin typeface="Consolas" panose="020B0609020204030204" pitchFamily="49" charset="0"/>
              </a:rPr>
              <a:t> array[],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capacity,</a:t>
            </a:r>
          </a:p>
          <a:p>
            <a:pPr marL="457200" lvl="1" indent="0">
              <a:buNone/>
            </a:pPr>
            <a:r>
              <a:rPr lang="en-US" sz="1600" dirty="0" smtClean="0">
                <a:latin typeface="Consolas" panose="020B0609020204030204" pitchFamily="49" charset="0"/>
              </a:rPr>
              <a:t>                  double </a:t>
            </a:r>
            <a:r>
              <a:rPr lang="en-US" sz="1600" dirty="0" err="1" smtClean="0">
                <a:latin typeface="Consolas" panose="020B0609020204030204" pitchFamily="49" charset="0"/>
              </a:rPr>
              <a:t>const</a:t>
            </a:r>
            <a:r>
              <a:rPr lang="en-US" sz="1600" dirty="0" smtClean="0">
                <a:latin typeface="Consolas" panose="020B0609020204030204" pitchFamily="49" charset="0"/>
              </a:rPr>
              <a:t> value );</a:t>
            </a:r>
          </a:p>
          <a:p>
            <a:pPr marL="457200" lvl="1" indent="0">
              <a:buNone/>
            </a:pPr>
            <a:endParaRPr lang="en-US" sz="1600" dirty="0">
              <a:latin typeface="Consolas" panose="020B0609020204030204" pitchFamily="49" charset="0"/>
            </a:endParaRPr>
          </a:p>
          <a:p>
            <a:pPr marL="457200" lvl="1" indent="0">
              <a:buNone/>
            </a:pPr>
            <a:r>
              <a:rPr lang="en-US" sz="1600" dirty="0" err="1">
                <a:solidFill>
                  <a:srgbClr val="FF0000"/>
                </a:solidFill>
                <a:latin typeface="Consolas" panose="020B0609020204030204" pitchFamily="49" charset="0"/>
              </a:rPr>
              <a:t>std</a:t>
            </a:r>
            <a:r>
              <a:rPr lang="en-US" sz="1600" dirty="0">
                <a:solidFill>
                  <a:srgbClr val="FF0000"/>
                </a:solidFill>
                <a:latin typeface="Consolas" panose="020B0609020204030204" pitchFamily="49" charset="0"/>
              </a:rPr>
              <a:t>::</a:t>
            </a:r>
            <a:r>
              <a:rPr lang="en-US" sz="1600" dirty="0" err="1">
                <a:solidFill>
                  <a:srgbClr val="FF0000"/>
                </a:solidFill>
                <a:latin typeface="Consolas" panose="020B0609020204030204" pitchFamily="49" charset="0"/>
              </a:rPr>
              <a:t>size_t</a:t>
            </a:r>
            <a:r>
              <a:rPr lang="en-US" sz="1600" dirty="0">
                <a:solidFill>
                  <a:srgbClr val="FF0000"/>
                </a:solidFill>
                <a:latin typeface="Consolas" panose="020B0609020204030204" pitchFamily="49" charset="0"/>
              </a:rPr>
              <a:t> </a:t>
            </a:r>
            <a:r>
              <a:rPr lang="en-US" sz="1600" dirty="0">
                <a:latin typeface="Consolas" panose="020B0609020204030204" pitchFamily="49" charset="0"/>
              </a:rPr>
              <a:t>find( double </a:t>
            </a:r>
            <a:r>
              <a:rPr lang="en-US" sz="1600" dirty="0" err="1">
                <a:latin typeface="Consolas" panose="020B0609020204030204" pitchFamily="49" charset="0"/>
              </a:rPr>
              <a:t>const</a:t>
            </a:r>
            <a:r>
              <a:rPr lang="en-US" sz="1600" dirty="0">
                <a:latin typeface="Consolas" panose="020B0609020204030204" pitchFamily="49" charset="0"/>
              </a:rPr>
              <a:t>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const</a:t>
            </a:r>
            <a:r>
              <a:rPr lang="en-US" sz="1600" dirty="0">
                <a:latin typeface="Consolas" panose="020B0609020204030204" pitchFamily="49" charset="0"/>
              </a:rPr>
              <a:t> capacity,</a:t>
            </a:r>
          </a:p>
          <a:p>
            <a:pPr marL="457200" lvl="1" indent="0">
              <a:buNone/>
            </a:pPr>
            <a:r>
              <a:rPr lang="en-US" sz="1600" dirty="0">
                <a:latin typeface="Consolas" panose="020B0609020204030204" pitchFamily="49" charset="0"/>
              </a:rPr>
              <a:t>                  double </a:t>
            </a:r>
            <a:r>
              <a:rPr lang="en-US" sz="1600" dirty="0" err="1">
                <a:latin typeface="Consolas" panose="020B0609020204030204" pitchFamily="49" charset="0"/>
              </a:rPr>
              <a:t>const</a:t>
            </a:r>
            <a:r>
              <a:rPr lang="en-US" sz="1600" dirty="0">
                <a:latin typeface="Consolas" panose="020B0609020204030204" pitchFamily="49" charset="0"/>
              </a:rPr>
              <a:t> value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smtClean="0">
                <a:solidFill>
                  <a:srgbClr val="FF0000"/>
                </a:solidFill>
                <a:latin typeface="Consolas" panose="020B0609020204030204" pitchFamily="49" charset="0"/>
              </a:rPr>
              <a:t>            return k;</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solidFill>
                  <a:srgbClr val="FF0000"/>
                </a:solidFill>
                <a:latin typeface="Consolas" panose="020B0609020204030204" pitchFamily="49" charset="0"/>
              </a:rPr>
              <a:t>    return capacity;</a:t>
            </a:r>
            <a:endParaRPr lang="en-US" sz="1600" dirty="0">
              <a:solidFill>
                <a:srgbClr val="FF0000"/>
              </a:solidFill>
              <a:latin typeface="Consolas" panose="020B0609020204030204" pitchFamily="49" charset="0"/>
            </a:endParaRPr>
          </a:p>
          <a:p>
            <a:pPr marL="457200" lvl="1" indent="0">
              <a:buNone/>
            </a:pPr>
            <a:r>
              <a:rPr lang="en-US" sz="1600" dirty="0" smtClean="0">
                <a:latin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83071306"/>
      </p:ext>
    </p:extLst>
  </p:cSld>
  <p:clrMapOvr>
    <a:masterClrMapping/>
  </p:clrMapOvr>
  <mc:AlternateContent xmlns:mc="http://schemas.openxmlformats.org/markup-compatibility/2006">
    <mc:Choice xmlns:p14="http://schemas.microsoft.com/office/powerpoint/2010/main" Requires="p14">
      <p:transition spd="slow" p14:dur="2000" advTm="109814"/>
    </mc:Choice>
    <mc:Fallback>
      <p:transition spd="slow" advTm="10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Sample usage</a:t>
            </a:r>
            <a:endParaRPr lang="en-CA"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This is how we could use this function:</a:t>
            </a:r>
          </a:p>
          <a:p>
            <a:pPr lvl="1"/>
            <a:r>
              <a:rPr lang="en-US" dirty="0" smtClean="0"/>
              <a:t>This is the approach in the standard template library (</a:t>
            </a:r>
            <a:r>
              <a:rPr lang="en-US" cap="small" dirty="0" err="1" smtClean="0"/>
              <a:t>stl</a:t>
            </a:r>
            <a:r>
              <a:rPr lang="en-US" dirty="0" smtClean="0"/>
              <a:t>)</a:t>
            </a:r>
            <a:endParaRPr lang="en-CA" dirty="0" smtClean="0"/>
          </a:p>
          <a:p>
            <a:pPr marL="457200" lvl="1" indent="0">
              <a:buNone/>
            </a:pPr>
            <a:endParaRPr lang="en-US" sz="1400" dirty="0" smtClean="0">
              <a:latin typeface="Consolas" panose="020B0609020204030204" pitchFamily="49" charset="0"/>
            </a:endParaRPr>
          </a:p>
          <a:p>
            <a:pPr marL="457200" lvl="1"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a:t>
            </a:r>
            <a:r>
              <a:rPr lang="en-US" sz="1400" dirty="0" smtClean="0">
                <a:solidFill>
                  <a:srgbClr val="FF0000"/>
                </a:solidFill>
                <a:latin typeface="Consolas" panose="020B0609020204030204" pitchFamily="49" charset="0"/>
              </a:rPr>
              <a:t>CAPACITY</a:t>
            </a:r>
            <a:r>
              <a:rPr lang="en-US" sz="1400" dirty="0" smtClean="0">
                <a:latin typeface="Consolas" panose="020B0609020204030204" pitchFamily="49" charset="0"/>
              </a:rPr>
              <a:t>{100};</a:t>
            </a:r>
          </a:p>
          <a:p>
            <a:pPr marL="457200" lvl="1" indent="0">
              <a:buNone/>
            </a:pPr>
            <a:r>
              <a:rPr lang="en-US" sz="1400" dirty="0" smtClean="0">
                <a:latin typeface="Consolas" panose="020B0609020204030204" pitchFamily="49" charset="0"/>
              </a:rPr>
              <a:t>    double data[</a:t>
            </a:r>
            <a:r>
              <a:rPr lang="en-US" sz="1400" dirty="0" smtClean="0">
                <a:solidFill>
                  <a:srgbClr val="FF0000"/>
                </a:solidFill>
                <a:latin typeface="Consolas" panose="020B0609020204030204" pitchFamily="49" charset="0"/>
              </a:rPr>
              <a:t>CAPACITY</a:t>
            </a:r>
            <a:r>
              <a:rPr lang="en-US" sz="1400" dirty="0" smtClean="0">
                <a:latin typeface="Consolas" panose="020B0609020204030204" pitchFamily="49" charset="0"/>
              </a:rPr>
              <a:t>];</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 Fill the array...</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index{ find( data,</a:t>
            </a:r>
            <a:r>
              <a:rPr lang="en-US" sz="1400" dirty="0" smtClean="0">
                <a:solidFill>
                  <a:srgbClr val="FF0000"/>
                </a:solidFill>
                <a:latin typeface="Consolas" panose="020B0609020204030204" pitchFamily="49" charset="0"/>
              </a:rPr>
              <a:t> CAPACITY</a:t>
            </a:r>
            <a:r>
              <a:rPr lang="en-US" sz="1400" dirty="0" smtClean="0">
                <a:latin typeface="Consolas" panose="020B0609020204030204" pitchFamily="49" charset="0"/>
              </a:rPr>
              <a:t>, 13.0 ) };</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if ( index == </a:t>
            </a:r>
            <a:r>
              <a:rPr lang="en-US" sz="1400" dirty="0" smtClean="0">
                <a:solidFill>
                  <a:srgbClr val="FF0000"/>
                </a:solidFill>
                <a:latin typeface="Consolas" panose="020B0609020204030204" pitchFamily="49" charset="0"/>
              </a:rPr>
              <a:t>CAPACITY</a:t>
            </a:r>
            <a:r>
              <a:rPr lang="en-US" sz="1400" dirty="0" smtClean="0">
                <a:latin typeface="Consolas" panose="020B0609020204030204" pitchFamily="49" charset="0"/>
              </a:rPr>
              <a:t> )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"The array does not contain 13"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smtClean="0">
                <a:latin typeface="Consolas" panose="020B0609020204030204" pitchFamily="49" charset="0"/>
              </a:rPr>
              <a:t>    } else {</a:t>
            </a: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"The array </a:t>
            </a:r>
            <a:r>
              <a:rPr lang="en-US" sz="1400" dirty="0" smtClean="0">
                <a:latin typeface="Consolas" panose="020B0609020204030204" pitchFamily="49" charset="0"/>
              </a:rPr>
              <a:t>contain 13 at index " &lt;&lt; index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p>
          <a:p>
            <a:pPr marL="457200" lvl="1" indent="0">
              <a:buNone/>
            </a:pPr>
            <a:endParaRPr lang="en-US" sz="1400" dirty="0">
              <a:latin typeface="Consolas" panose="020B0609020204030204" pitchFamily="49" charset="0"/>
              <a:cs typeface="Consolas" panose="020B0609020204030204" pitchFamily="49" charset="0"/>
            </a:endParaRPr>
          </a:p>
          <a:p>
            <a:pPr marL="457200" lvl="1" indent="0">
              <a:buNone/>
            </a:pPr>
            <a:r>
              <a:rPr lang="en-US" sz="1400" dirty="0" smtClean="0">
                <a:latin typeface="Consolas" panose="020B0609020204030204" pitchFamily="49" charset="0"/>
                <a:cs typeface="Consolas" panose="020B0609020204030204" pitchFamily="49" charset="0"/>
              </a:rPr>
              <a:t>    // Finish...</a:t>
            </a:r>
          </a:p>
          <a:p>
            <a:pPr marL="457200" lvl="1" indent="0">
              <a:buNone/>
            </a:pPr>
            <a:endParaRPr lang="en-US" sz="1400" dirty="0">
              <a:latin typeface="Consolas" panose="020B0609020204030204" pitchFamily="49" charset="0"/>
              <a:cs typeface="Consolas" panose="020B0609020204030204" pitchFamily="49" charset="0"/>
            </a:endParaRPr>
          </a:p>
          <a:p>
            <a:pPr marL="457200" lvl="1" indent="0">
              <a:buNone/>
            </a:pPr>
            <a:r>
              <a:rPr lang="en-US" sz="1400" dirty="0" smtClean="0">
                <a:latin typeface="Consolas" panose="020B0609020204030204" pitchFamily="49" charset="0"/>
                <a:cs typeface="Consolas" panose="020B0609020204030204" pitchFamily="49" charset="0"/>
              </a:rPr>
              <a:t>    return 0;</a:t>
            </a:r>
          </a:p>
          <a:p>
            <a:pPr marL="457200" lvl="1" indent="0">
              <a:buNone/>
            </a:pPr>
            <a:r>
              <a:rPr lang="en-US" sz="1400" dirty="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6" name="Rounded Rectangle 5"/>
          <p:cNvSpPr/>
          <p:nvPr/>
        </p:nvSpPr>
        <p:spPr>
          <a:xfrm>
            <a:off x="1375655" y="2708920"/>
            <a:ext cx="2664296"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368964" y="3870379"/>
            <a:ext cx="5003236" cy="2787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362272" y="4330420"/>
            <a:ext cx="7170167" cy="12588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5078478"/>
      </p:ext>
    </p:extLst>
  </p:cSld>
  <p:clrMapOvr>
    <a:masterClrMapping/>
  </p:clrMapOvr>
  <mc:AlternateContent xmlns:mc="http://schemas.openxmlformats.org/markup-compatibility/2006">
    <mc:Choice xmlns:p14="http://schemas.microsoft.com/office/powerpoint/2010/main" Requires="p14">
      <p:transition spd="slow" p14:dur="2000" advTm="118066"/>
    </mc:Choice>
    <mc:Fallback>
      <p:transition spd="slow" advTm="118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a:t>
            </a:r>
            <a:r>
              <a:rPr lang="en-CA" dirty="0" err="1" smtClean="0">
                <a:latin typeface="Consolas" panose="020B0609020204030204" pitchFamily="49" charset="0"/>
              </a:rPr>
              <a:t>const</a:t>
            </a:r>
            <a:r>
              <a:rPr lang="en-CA" dirty="0" smtClean="0"/>
              <a:t>?</a:t>
            </a:r>
            <a:endParaRPr lang="en-CA"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Wh</a:t>
            </a:r>
            <a:r>
              <a:rPr lang="en-US" dirty="0" smtClean="0"/>
              <a:t>y declare parameters to be </a:t>
            </a:r>
            <a:r>
              <a:rPr lang="en-US" dirty="0" err="1" smtClean="0"/>
              <a:t>const</a:t>
            </a:r>
            <a:r>
              <a:rPr lang="en-US" dirty="0" smtClean="0"/>
              <a:t>?</a:t>
            </a:r>
            <a:endParaRPr lang="en-US" dirty="0" smtClean="0"/>
          </a:p>
          <a:p>
            <a:pPr lvl="1"/>
            <a:r>
              <a:rPr lang="en-US" dirty="0" smtClean="0"/>
              <a:t>Consider this error:</a:t>
            </a:r>
            <a:endParaRPr lang="en-US" dirty="0" smtClean="0">
              <a:latin typeface="Consolas" panose="020B0609020204030204" pitchFamily="49" charset="0"/>
            </a:endParaRPr>
          </a:p>
          <a:p>
            <a:pPr lvl="2"/>
            <a:endParaRPr lang="en-CA" dirty="0" smtClean="0"/>
          </a:p>
          <a:p>
            <a:pPr marL="457200" lvl="1" indent="0">
              <a:buNone/>
            </a:pP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find( double </a:t>
            </a:r>
            <a:r>
              <a:rPr lang="en-US" sz="1600" dirty="0" smtClean="0">
                <a:latin typeface="Consolas" panose="020B0609020204030204" pitchFamily="49" charset="0"/>
              </a:rPr>
              <a:t>array</a:t>
            </a: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smtClean="0">
                <a:latin typeface="Consolas" panose="020B0609020204030204" pitchFamily="49" charset="0"/>
              </a:rPr>
              <a:t>capacity</a:t>
            </a:r>
            <a:r>
              <a:rPr lang="en-US" sz="1600" dirty="0">
                <a:latin typeface="Consolas" panose="020B0609020204030204" pitchFamily="49" charset="0"/>
              </a:rPr>
              <a:t>,</a:t>
            </a:r>
          </a:p>
          <a:p>
            <a:pPr marL="457200" lvl="1" indent="0">
              <a:buNone/>
            </a:pPr>
            <a:r>
              <a:rPr lang="en-US" sz="1600" dirty="0">
                <a:latin typeface="Consolas" panose="020B0609020204030204" pitchFamily="49" charset="0"/>
              </a:rPr>
              <a:t>                  double </a:t>
            </a:r>
            <a:r>
              <a:rPr lang="en-US" sz="1600" dirty="0" smtClean="0">
                <a:latin typeface="Consolas" panose="020B0609020204030204" pitchFamily="49" charset="0"/>
              </a:rPr>
              <a:t>value )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smtClean="0">
                <a:latin typeface="Consolas" panose="020B0609020204030204" pitchFamily="49" charset="0"/>
              </a:rPr>
              <a:t>            return k;</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return capacity;</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a:t>
            </a:r>
          </a:p>
          <a:p>
            <a:pPr marL="457200" lvl="1" indent="0">
              <a:buNone/>
            </a:pPr>
            <a:endParaRPr lang="en-US" sz="1600" dirty="0">
              <a:latin typeface="Consolas" panose="020B0609020204030204" pitchFamily="49" charset="0"/>
              <a:cs typeface="Consolas" panose="020B0609020204030204" pitchFamily="49" charset="0"/>
            </a:endParaRPr>
          </a:p>
          <a:p>
            <a:pPr lvl="1"/>
            <a:r>
              <a:rPr lang="en-US" dirty="0" smtClean="0">
                <a:solidFill>
                  <a:prstClr val="black"/>
                </a:solidFill>
              </a:rPr>
              <a:t>If value is </a:t>
            </a:r>
            <a:r>
              <a:rPr lang="en-US" dirty="0" smtClean="0">
                <a:solidFill>
                  <a:prstClr val="black"/>
                </a:solidFill>
                <a:latin typeface="Consolas" panose="020B0609020204030204" pitchFamily="49" charset="0"/>
              </a:rPr>
              <a:t>0</a:t>
            </a:r>
            <a:r>
              <a:rPr lang="en-US" dirty="0" smtClean="0">
                <a:solidFill>
                  <a:prstClr val="black"/>
                </a:solidFill>
              </a:rPr>
              <a:t>, this will assign all the entries to 0 and return </a:t>
            </a:r>
            <a:r>
              <a:rPr lang="en-US" dirty="0" smtClean="0">
                <a:solidFill>
                  <a:prstClr val="black"/>
                </a:solidFill>
                <a:latin typeface="Consolas" panose="020B0609020204030204" pitchFamily="49" charset="0"/>
              </a:rPr>
              <a:t>capacity</a:t>
            </a:r>
          </a:p>
          <a:p>
            <a:pPr lvl="1"/>
            <a:r>
              <a:rPr lang="en-US" dirty="0" smtClean="0">
                <a:solidFill>
                  <a:prstClr val="black"/>
                </a:solidFill>
              </a:rPr>
              <a:t>Otherwise, the first entry will be assigned </a:t>
            </a:r>
            <a:r>
              <a:rPr lang="en-US" dirty="0" smtClean="0">
                <a:solidFill>
                  <a:prstClr val="black"/>
                </a:solidFill>
                <a:latin typeface="Consolas" panose="020B0609020204030204" pitchFamily="49" charset="0"/>
              </a:rPr>
              <a:t>value</a:t>
            </a:r>
            <a:r>
              <a:rPr lang="en-US" dirty="0" smtClean="0">
                <a:solidFill>
                  <a:prstClr val="black"/>
                </a:solidFill>
              </a:rPr>
              <a:t> and </a:t>
            </a:r>
            <a:r>
              <a:rPr lang="en-US" dirty="0" smtClean="0">
                <a:solidFill>
                  <a:prstClr val="black"/>
                </a:solidFill>
                <a:latin typeface="Consolas" panose="020B0609020204030204" pitchFamily="49" charset="0"/>
              </a:rPr>
              <a:t>0</a:t>
            </a:r>
            <a:r>
              <a:rPr lang="en-US" dirty="0" smtClean="0">
                <a:solidFill>
                  <a:prstClr val="black"/>
                </a:solidFill>
              </a:rPr>
              <a:t> will be returned</a:t>
            </a:r>
            <a:endParaRPr lang="en-US" dirty="0">
              <a:solidFill>
                <a:prstClr val="black"/>
              </a:solidFill>
              <a:latin typeface="Consolas" panose="020B0609020204030204" pitchFamily="49" charset="0"/>
            </a:endParaRPr>
          </a:p>
          <a:p>
            <a:pPr marL="457200" lvl="1" indent="0">
              <a:buNone/>
            </a:pPr>
            <a:endParaRPr lang="en-CA" sz="1600" dirty="0">
              <a:latin typeface="Consolas" panose="020B0609020204030204" pitchFamily="49" charset="0"/>
              <a:cs typeface="Consolas" panose="020B0609020204030204" pitchFamily="49" charset="0"/>
            </a:endParaRPr>
          </a:p>
        </p:txBody>
      </p:sp>
      <p:sp>
        <p:nvSpPr>
          <p:cNvPr id="5" name="Rounded Rectangle 4"/>
          <p:cNvSpPr/>
          <p:nvPr/>
        </p:nvSpPr>
        <p:spPr>
          <a:xfrm>
            <a:off x="2411760" y="3338330"/>
            <a:ext cx="187220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6023829"/>
      </p:ext>
    </p:extLst>
  </p:cSld>
  <p:clrMapOvr>
    <a:masterClrMapping/>
  </p:clrMapOvr>
  <mc:AlternateContent xmlns:mc="http://schemas.openxmlformats.org/markup-compatibility/2006">
    <mc:Choice xmlns:p14="http://schemas.microsoft.com/office/powerpoint/2010/main" Requires="p14">
      <p:transition spd="slow" p14:dur="2000" advTm="119398"/>
    </mc:Choice>
    <mc:Fallback>
      <p:transition spd="slow" advTm="11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a:t>
            </a:r>
            <a:r>
              <a:rPr lang="en-CA" dirty="0"/>
              <a:t>presentation</a:t>
            </a:r>
            <a:r>
              <a:rPr lang="en-CA" dirty="0" smtClean="0"/>
              <a:t>, you now:</a:t>
            </a:r>
            <a:endParaRPr lang="en-CA" dirty="0"/>
          </a:p>
          <a:p>
            <a:pPr lvl="1"/>
            <a:r>
              <a:rPr lang="en-CA" dirty="0" smtClean="0"/>
              <a:t>Know how to search an array</a:t>
            </a:r>
            <a:endParaRPr lang="en-CA" dirty="0"/>
          </a:p>
          <a:p>
            <a:pPr lvl="1"/>
            <a:r>
              <a:rPr lang="en-US" dirty="0" smtClean="0"/>
              <a:t>Understand that, were possible,</a:t>
            </a:r>
          </a:p>
          <a:p>
            <a:pPr marL="457200" lvl="1" indent="0">
              <a:buNone/>
            </a:pPr>
            <a:r>
              <a:rPr lang="en-US" dirty="0"/>
              <a:t>	</a:t>
            </a:r>
            <a:r>
              <a:rPr lang="en-US" dirty="0" smtClean="0"/>
              <a:t>    </a:t>
            </a:r>
            <a:r>
              <a:rPr lang="en-US" dirty="0" smtClean="0"/>
              <a:t>parameters should be declared </a:t>
            </a:r>
            <a:r>
              <a:rPr lang="en-US" dirty="0" err="1" smtClean="0">
                <a:latin typeface="Consolas" panose="020B0609020204030204" pitchFamily="49" charset="0"/>
              </a:rPr>
              <a:t>const</a:t>
            </a:r>
            <a:endParaRPr lang="en-CA" dirty="0" smtClean="0">
              <a:latin typeface="Consolas" panose="020B0609020204030204" pitchFamily="49" charset="0"/>
            </a:endParaRPr>
          </a:p>
          <a:p>
            <a:pPr lvl="1"/>
            <a:r>
              <a:rPr lang="en-CA" dirty="0" smtClean="0"/>
              <a:t>Understand that there are different ways of implementing the same functionality</a:t>
            </a:r>
            <a:endParaRPr lang="en-CA" dirty="0"/>
          </a:p>
          <a:p>
            <a:pPr lvl="1"/>
            <a:r>
              <a:rPr lang="en-CA" dirty="0" smtClean="0"/>
              <a:t>Are aware of the approach used in the standard template library</a:t>
            </a:r>
            <a:endParaRPr lang="en-CA" dirty="0"/>
          </a:p>
          <a:p>
            <a:pPr lvl="1"/>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5217"/>
    </mc:Choice>
    <mc:Fallback>
      <p:transition spd="slow" advTm="35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smtClean="0"/>
              <a:t>https</a:t>
            </a:r>
            <a:r>
              <a:rPr lang="en-CA" sz="1800" dirty="0"/>
              <a:t>://en.wikipedia.org/wiki/Linear_search</a:t>
            </a:r>
            <a:endParaRPr lang="en-CA" sz="1800" dirty="0" smtClean="0"/>
          </a:p>
          <a:p>
            <a:pPr marL="0" indent="0">
              <a:buNone/>
            </a:pPr>
            <a:r>
              <a:rPr lang="en-CA" sz="1800" dirty="0" smtClean="0"/>
              <a:t>[2]</a:t>
            </a:r>
            <a:r>
              <a:rPr lang="en-CA" sz="1800" dirty="0" smtClean="0"/>
              <a:t>	</a:t>
            </a:r>
            <a:r>
              <a:rPr lang="en-CA" sz="1800" dirty="0" smtClean="0"/>
              <a:t>Dictionary of Algorithms and Data Structures (</a:t>
            </a:r>
            <a:r>
              <a:rPr lang="en-CA" sz="1800" cap="small" dirty="0" smtClean="0"/>
              <a:t>dads</a:t>
            </a:r>
            <a:r>
              <a:rPr lang="en-CA" sz="1800" dirty="0" smtClean="0"/>
              <a:t>)</a:t>
            </a:r>
            <a:endParaRPr lang="en-CA" sz="1800" dirty="0" smtClean="0"/>
          </a:p>
          <a:p>
            <a:pPr marL="0" indent="0">
              <a:buNone/>
            </a:pPr>
            <a:r>
              <a:rPr lang="en-CA" sz="1800" dirty="0"/>
              <a:t>	</a:t>
            </a:r>
            <a:r>
              <a:rPr lang="en-CA" sz="1800" dirty="0"/>
              <a:t>https://</a:t>
            </a:r>
            <a:r>
              <a:rPr lang="en-CA" sz="1800" dirty="0" smtClean="0"/>
              <a:t>xlinux.nist.gov/dads/HTML/linearSearch.html</a:t>
            </a:r>
            <a:endParaRPr lang="en-CA" sz="18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361"/>
    </mc:Choice>
    <mc:Fallback>
      <p:transition spd="slow" advTm="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mc:Choice xmlns:p14="http://schemas.microsoft.com/office/powerpoint/2010/main" Requires="p14">
      <p:transition spd="slow" p14:dur="2000" advTm="1764"/>
    </mc:Choice>
    <mc:Fallback>
      <p:transition spd="slow" advTm="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790"/>
    </mc:Choice>
    <mc:Fallback>
      <p:transition spd="slow" advTm="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895"/>
    </mc:Choice>
    <mc:Fallback>
      <p:transition spd="slow" advTm="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an algorithm for searching an array</a:t>
            </a:r>
          </a:p>
          <a:p>
            <a:pPr lvl="1"/>
            <a:r>
              <a:rPr lang="en-US" dirty="0" smtClean="0"/>
              <a:t>Discuss the use of the </a:t>
            </a:r>
            <a:r>
              <a:rPr lang="en-US" dirty="0" err="1" smtClean="0">
                <a:latin typeface="Consolas" panose="020B0609020204030204" pitchFamily="49" charset="0"/>
              </a:rPr>
              <a:t>const</a:t>
            </a:r>
            <a:r>
              <a:rPr lang="en-US" dirty="0" smtClean="0"/>
              <a:t> keyword</a:t>
            </a:r>
          </a:p>
          <a:p>
            <a:pPr lvl="1"/>
            <a:r>
              <a:rPr lang="en-US" dirty="0" smtClean="0"/>
              <a:t>Consider the drawbacks of our implementation</a:t>
            </a:r>
          </a:p>
          <a:p>
            <a:pPr lvl="2"/>
            <a:r>
              <a:rPr lang="en-US" dirty="0" smtClean="0"/>
              <a:t>Determine a better implementation</a:t>
            </a:r>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4616"/>
    </mc:Choice>
    <mc:Fallback>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an array</a:t>
            </a:r>
            <a:endParaRPr lang="en-CA" dirty="0"/>
          </a:p>
        </p:txBody>
      </p:sp>
      <p:sp>
        <p:nvSpPr>
          <p:cNvPr id="3" name="Content Placeholder 2"/>
          <p:cNvSpPr>
            <a:spLocks noGrp="1"/>
          </p:cNvSpPr>
          <p:nvPr>
            <p:ph idx="1"/>
          </p:nvPr>
        </p:nvSpPr>
        <p:spPr/>
        <p:txBody>
          <a:bodyPr>
            <a:normAutofit lnSpcReduction="10000"/>
          </a:bodyPr>
          <a:lstStyle/>
          <a:p>
            <a:r>
              <a:rPr lang="en-CA" dirty="0" smtClean="0"/>
              <a:t>Suppose we want to determine if an array contains a specific value</a:t>
            </a:r>
          </a:p>
          <a:p>
            <a:pPr lvl="1"/>
            <a:r>
              <a:rPr lang="en-US" dirty="0" smtClean="0"/>
              <a:t>We would have to compare each entry with the specified value</a:t>
            </a:r>
          </a:p>
          <a:p>
            <a:pPr lvl="2"/>
            <a:r>
              <a:rPr lang="en-US" dirty="0" smtClean="0"/>
              <a:t>If we find it, return </a:t>
            </a:r>
            <a:r>
              <a:rPr lang="en-US" dirty="0" smtClean="0">
                <a:latin typeface="Consolas" panose="020B0609020204030204" pitchFamily="49" charset="0"/>
              </a:rPr>
              <a:t>true</a:t>
            </a:r>
            <a:r>
              <a:rPr lang="en-US" dirty="0" smtClean="0"/>
              <a:t>, otherwise, return </a:t>
            </a:r>
            <a:r>
              <a:rPr lang="en-US" dirty="0" smtClean="0">
                <a:latin typeface="Consolas" panose="020B0609020204030204" pitchFamily="49" charset="0"/>
              </a:rPr>
              <a:t>false</a:t>
            </a:r>
          </a:p>
          <a:p>
            <a:pPr lvl="2"/>
            <a:endParaRPr lang="en-US" dirty="0"/>
          </a:p>
          <a:p>
            <a:r>
              <a:rPr lang="en-US" dirty="0" smtClean="0"/>
              <a:t>The function declaration will be</a:t>
            </a:r>
          </a:p>
          <a:p>
            <a:pPr marL="0" lvl="1" indent="0">
              <a:buNone/>
            </a:pPr>
            <a:r>
              <a:rPr lang="en-US" sz="1600" dirty="0" smtClean="0">
                <a:latin typeface="Consolas" panose="020B0609020204030204" pitchFamily="49" charset="0"/>
              </a:rPr>
              <a:t>	bool </a:t>
            </a:r>
            <a:r>
              <a:rPr lang="en-US" sz="1600" dirty="0">
                <a:latin typeface="Consolas" panose="020B0609020204030204" pitchFamily="49" charset="0"/>
              </a:rPr>
              <a:t>find( double value, double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capacity </a:t>
            </a:r>
            <a:r>
              <a:rPr lang="en-US" sz="1600" dirty="0" smtClean="0">
                <a:latin typeface="Consolas" panose="020B0609020204030204" pitchFamily="49" charset="0"/>
              </a:rPr>
              <a:t>);</a:t>
            </a:r>
          </a:p>
          <a:p>
            <a:pPr marL="0" lvl="1" indent="0">
              <a:buNone/>
            </a:pPr>
            <a:endParaRPr lang="en-US" sz="1600" dirty="0">
              <a:latin typeface="Consolas" panose="020B0609020204030204" pitchFamily="49" charset="0"/>
            </a:endParaRPr>
          </a:p>
          <a:p>
            <a:pPr marL="0" lvl="1" indent="0">
              <a:buNone/>
            </a:pPr>
            <a:endParaRPr lang="en-US" sz="1600" dirty="0" smtClean="0">
              <a:latin typeface="Consolas" panose="020B0609020204030204" pitchFamily="49" charset="0"/>
            </a:endParaRPr>
          </a:p>
          <a:p>
            <a:pPr lvl="0"/>
            <a:r>
              <a:rPr lang="en-US" dirty="0" smtClean="0">
                <a:solidFill>
                  <a:prstClr val="black"/>
                </a:solidFill>
              </a:rPr>
              <a:t>Recall previously, we used an </a:t>
            </a:r>
            <a:r>
              <a:rPr lang="en-US" dirty="0" smtClean="0">
                <a:solidFill>
                  <a:prstClr val="black"/>
                </a:solidFill>
                <a:latin typeface="Consolas" panose="020B0609020204030204" pitchFamily="49" charset="0"/>
              </a:rPr>
              <a:t>unsigned </a:t>
            </a:r>
            <a:r>
              <a:rPr lang="en-US" dirty="0" err="1" smtClean="0">
                <a:solidFill>
                  <a:prstClr val="black"/>
                </a:solidFill>
                <a:latin typeface="Consolas" panose="020B0609020204030204" pitchFamily="49" charset="0"/>
              </a:rPr>
              <a:t>int</a:t>
            </a:r>
            <a:r>
              <a:rPr lang="en-US" dirty="0" smtClean="0">
                <a:solidFill>
                  <a:prstClr val="black"/>
                </a:solidFill>
              </a:rPr>
              <a:t> for array indices;</a:t>
            </a:r>
          </a:p>
          <a:p>
            <a:pPr marL="0" lvl="0" indent="0">
              <a:buNone/>
            </a:pPr>
            <a:r>
              <a:rPr lang="en-US" dirty="0">
                <a:solidFill>
                  <a:prstClr val="black"/>
                </a:solidFill>
              </a:rPr>
              <a:t>	</a:t>
            </a:r>
            <a:r>
              <a:rPr lang="en-US" dirty="0" smtClean="0">
                <a:solidFill>
                  <a:prstClr val="black"/>
                </a:solidFill>
              </a:rPr>
              <a:t>however, </a:t>
            </a:r>
            <a:r>
              <a:rPr lang="en-US" dirty="0" err="1" smtClean="0">
                <a:solidFill>
                  <a:prstClr val="black"/>
                </a:solidFill>
                <a:latin typeface="Consolas" panose="020B0609020204030204" pitchFamily="49" charset="0"/>
              </a:rPr>
              <a:t>std</a:t>
            </a:r>
            <a:r>
              <a:rPr lang="en-US" dirty="0" smtClean="0">
                <a:solidFill>
                  <a:prstClr val="black"/>
                </a:solidFill>
                <a:latin typeface="Consolas" panose="020B0609020204030204" pitchFamily="49" charset="0"/>
              </a:rPr>
              <a:t>::</a:t>
            </a:r>
            <a:r>
              <a:rPr lang="en-US" dirty="0" err="1" smtClean="0">
                <a:solidFill>
                  <a:prstClr val="black"/>
                </a:solidFill>
                <a:latin typeface="Consolas" panose="020B0609020204030204" pitchFamily="49" charset="0"/>
              </a:rPr>
              <a:t>size_t</a:t>
            </a:r>
            <a:r>
              <a:rPr lang="en-US" dirty="0" smtClean="0">
                <a:solidFill>
                  <a:prstClr val="black"/>
                </a:solidFill>
              </a:rPr>
              <a:t> is an unsigned integer type guaranteed 	to be the appropriate size for an index into an array</a:t>
            </a:r>
          </a:p>
          <a:p>
            <a:pPr lvl="1"/>
            <a:r>
              <a:rPr lang="en-US" dirty="0" smtClean="0">
                <a:solidFill>
                  <a:prstClr val="black"/>
                </a:solidFill>
              </a:rPr>
              <a:t>On a 32-bit computer, </a:t>
            </a:r>
            <a:r>
              <a:rPr lang="en-US" dirty="0" err="1">
                <a:solidFill>
                  <a:prstClr val="black"/>
                </a:solidFill>
                <a:latin typeface="Consolas" panose="020B0609020204030204" pitchFamily="49" charset="0"/>
              </a:rPr>
              <a:t>std</a:t>
            </a:r>
            <a:r>
              <a:rPr lang="en-US" dirty="0">
                <a:solidFill>
                  <a:prstClr val="black"/>
                </a:solidFill>
                <a:latin typeface="Consolas" panose="020B0609020204030204" pitchFamily="49" charset="0"/>
              </a:rPr>
              <a:t>::</a:t>
            </a:r>
            <a:r>
              <a:rPr lang="en-US" dirty="0" err="1">
                <a:solidFill>
                  <a:prstClr val="black"/>
                </a:solidFill>
                <a:latin typeface="Consolas" panose="020B0609020204030204" pitchFamily="49" charset="0"/>
              </a:rPr>
              <a:t>size_t</a:t>
            </a:r>
            <a:r>
              <a:rPr lang="en-US" dirty="0">
                <a:solidFill>
                  <a:prstClr val="black"/>
                </a:solidFill>
              </a:rPr>
              <a:t> is </a:t>
            </a:r>
            <a:r>
              <a:rPr lang="en-US" dirty="0" smtClean="0">
                <a:solidFill>
                  <a:prstClr val="black"/>
                </a:solidFill>
              </a:rPr>
              <a:t>4 bytes</a:t>
            </a:r>
          </a:p>
          <a:p>
            <a:pPr lvl="1"/>
            <a:r>
              <a:rPr lang="en-US" dirty="0">
                <a:solidFill>
                  <a:prstClr val="black"/>
                </a:solidFill>
              </a:rPr>
              <a:t>On a </a:t>
            </a:r>
            <a:r>
              <a:rPr lang="en-US" dirty="0" smtClean="0">
                <a:solidFill>
                  <a:prstClr val="black"/>
                </a:solidFill>
              </a:rPr>
              <a:t>64-bit </a:t>
            </a:r>
            <a:r>
              <a:rPr lang="en-US" dirty="0">
                <a:solidFill>
                  <a:prstClr val="black"/>
                </a:solidFill>
              </a:rPr>
              <a:t>computer, </a:t>
            </a:r>
            <a:r>
              <a:rPr lang="en-US" dirty="0" err="1">
                <a:solidFill>
                  <a:prstClr val="black"/>
                </a:solidFill>
                <a:latin typeface="Consolas" panose="020B0609020204030204" pitchFamily="49" charset="0"/>
              </a:rPr>
              <a:t>std</a:t>
            </a:r>
            <a:r>
              <a:rPr lang="en-US" dirty="0">
                <a:solidFill>
                  <a:prstClr val="black"/>
                </a:solidFill>
                <a:latin typeface="Consolas" panose="020B0609020204030204" pitchFamily="49" charset="0"/>
              </a:rPr>
              <a:t>::</a:t>
            </a:r>
            <a:r>
              <a:rPr lang="en-US" dirty="0" err="1">
                <a:solidFill>
                  <a:prstClr val="black"/>
                </a:solidFill>
                <a:latin typeface="Consolas" panose="020B0609020204030204" pitchFamily="49" charset="0"/>
              </a:rPr>
              <a:t>size_t</a:t>
            </a:r>
            <a:r>
              <a:rPr lang="en-US" dirty="0">
                <a:solidFill>
                  <a:prstClr val="black"/>
                </a:solidFill>
              </a:rPr>
              <a:t> is </a:t>
            </a:r>
            <a:r>
              <a:rPr lang="en-US" dirty="0" smtClean="0">
                <a:solidFill>
                  <a:prstClr val="black"/>
                </a:solidFill>
              </a:rPr>
              <a:t>8 </a:t>
            </a:r>
            <a:r>
              <a:rPr lang="en-US" dirty="0">
                <a:solidFill>
                  <a:prstClr val="black"/>
                </a:solidFill>
              </a:rPr>
              <a:t>bytes</a:t>
            </a:r>
          </a:p>
          <a:p>
            <a:pPr lvl="1"/>
            <a:endParaRPr lang="en-US" dirty="0">
              <a:solidFill>
                <a:prstClr val="black"/>
              </a:solidFill>
            </a:endParaRPr>
          </a:p>
          <a:p>
            <a:pPr marL="0" lvl="1" indent="0">
              <a:buNone/>
            </a:pPr>
            <a:endParaRPr lang="en-US" sz="1600" dirty="0" smtClean="0">
              <a:latin typeface="Consolas" panose="020B0609020204030204" pitchFamily="49" charset="0"/>
            </a:endParaRPr>
          </a:p>
          <a:p>
            <a:endParaRPr lang="en-US" dirty="0" smtClean="0"/>
          </a:p>
          <a:p>
            <a:pPr marL="914400" lvl="2" indent="0">
              <a:buNone/>
            </a:pP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84020"/>
    </mc:Choice>
    <mc:Fallback>
      <p:transition spd="slow" advTm="8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an array</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should we use </a:t>
            </a:r>
            <a:r>
              <a:rPr lang="en-US" dirty="0" err="1" smtClean="0">
                <a:latin typeface="Consolas" panose="020B0609020204030204" pitchFamily="49" charset="0"/>
              </a:rPr>
              <a:t>const</a:t>
            </a:r>
            <a:r>
              <a:rPr lang="en-US" dirty="0" smtClean="0"/>
              <a:t>?</a:t>
            </a:r>
          </a:p>
          <a:p>
            <a:pPr lvl="1"/>
            <a:r>
              <a:rPr lang="en-US" dirty="0" smtClean="0"/>
              <a:t>Is there any reason that this function should:</a:t>
            </a:r>
          </a:p>
          <a:p>
            <a:pPr lvl="2"/>
            <a:r>
              <a:rPr lang="en-US" dirty="0" smtClean="0"/>
              <a:t>Change any of the entries of the array?</a:t>
            </a:r>
          </a:p>
          <a:p>
            <a:pPr lvl="2"/>
            <a:r>
              <a:rPr lang="en-US" dirty="0" smtClean="0"/>
              <a:t>Change any of the other parameters?</a:t>
            </a:r>
          </a:p>
          <a:p>
            <a:pPr lvl="1"/>
            <a:endParaRPr lang="en-US" dirty="0" smtClean="0"/>
          </a:p>
          <a:p>
            <a:r>
              <a:rPr lang="en-US" dirty="0" smtClean="0"/>
              <a:t>A better function declaration would be:</a:t>
            </a:r>
            <a:endParaRPr lang="en-US" dirty="0" smtClean="0"/>
          </a:p>
          <a:p>
            <a:pPr marL="0" lvl="1" indent="0">
              <a:buNone/>
            </a:pPr>
            <a:r>
              <a:rPr lang="en-US" sz="1600" dirty="0" smtClean="0">
                <a:latin typeface="Consolas" panose="020B0609020204030204" pitchFamily="49" charset="0"/>
              </a:rPr>
              <a:t>	</a:t>
            </a:r>
          </a:p>
          <a:p>
            <a:pPr marL="0" lvl="1" indent="0">
              <a:buNone/>
            </a:pPr>
            <a:r>
              <a:rPr lang="en-US" sz="1600" dirty="0">
                <a:latin typeface="Consolas" panose="020B0609020204030204" pitchFamily="49" charset="0"/>
              </a:rPr>
              <a:t>	</a:t>
            </a:r>
            <a:r>
              <a:rPr lang="en-US" sz="1600" dirty="0" smtClean="0">
                <a:latin typeface="Consolas" panose="020B0609020204030204" pitchFamily="49" charset="0"/>
              </a:rPr>
              <a:t>bool find( double </a:t>
            </a:r>
            <a:r>
              <a:rPr lang="en-US" sz="1600" dirty="0" err="1" smtClean="0">
                <a:solidFill>
                  <a:srgbClr val="FF0000"/>
                </a:solidFill>
                <a:latin typeface="Consolas" panose="020B0609020204030204" pitchFamily="49" charset="0"/>
              </a:rPr>
              <a:t>const</a:t>
            </a:r>
            <a:r>
              <a:rPr lang="en-US" sz="1600" dirty="0" smtClean="0">
                <a:solidFill>
                  <a:srgbClr val="FF0000"/>
                </a:solidFill>
                <a:latin typeface="Consolas" panose="020B0609020204030204" pitchFamily="49" charset="0"/>
              </a:rPr>
              <a:t> </a:t>
            </a:r>
            <a:r>
              <a:rPr lang="en-US" sz="1600" dirty="0" smtClean="0">
                <a:latin typeface="Consolas" panose="020B0609020204030204" pitchFamily="49" charset="0"/>
              </a:rPr>
              <a:t>array</a:t>
            </a: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solidFill>
                  <a:srgbClr val="FF0000"/>
                </a:solidFill>
                <a:latin typeface="Consolas" panose="020B0609020204030204" pitchFamily="49" charset="0"/>
              </a:rPr>
              <a:t>const</a:t>
            </a:r>
            <a:r>
              <a:rPr lang="en-US" sz="1600" dirty="0" smtClean="0">
                <a:solidFill>
                  <a:srgbClr val="FF0000"/>
                </a:solidFill>
                <a:latin typeface="Consolas" panose="020B0609020204030204" pitchFamily="49" charset="0"/>
              </a:rPr>
              <a:t> </a:t>
            </a:r>
            <a:r>
              <a:rPr lang="en-US" sz="1600" dirty="0" smtClean="0">
                <a:latin typeface="Consolas" panose="020B0609020204030204" pitchFamily="49" charset="0"/>
              </a:rPr>
              <a:t>capacity,</a:t>
            </a:r>
          </a:p>
          <a:p>
            <a:pPr marL="0" lvl="1" indent="0">
              <a:buNone/>
            </a:pPr>
            <a:r>
              <a:rPr lang="en-US" sz="1600" dirty="0">
                <a:latin typeface="Consolas" panose="020B0609020204030204" pitchFamily="49" charset="0"/>
              </a:rPr>
              <a:t> </a:t>
            </a:r>
            <a:r>
              <a:rPr lang="en-US" sz="1600" dirty="0" smtClean="0">
                <a:latin typeface="Consolas" panose="020B0609020204030204" pitchFamily="49" charset="0"/>
              </a:rPr>
              <a:t>                  double </a:t>
            </a:r>
            <a:r>
              <a:rPr lang="en-US" sz="1600" dirty="0" err="1" smtClean="0">
                <a:solidFill>
                  <a:srgbClr val="FF0000"/>
                </a:solidFill>
                <a:latin typeface="Consolas" panose="020B0609020204030204" pitchFamily="49" charset="0"/>
              </a:rPr>
              <a:t>const</a:t>
            </a:r>
            <a:r>
              <a:rPr lang="en-US" sz="1600" dirty="0" smtClean="0">
                <a:solidFill>
                  <a:srgbClr val="FF0000"/>
                </a:solidFill>
                <a:latin typeface="Consolas" panose="020B0609020204030204" pitchFamily="49" charset="0"/>
              </a:rPr>
              <a:t> </a:t>
            </a:r>
            <a:r>
              <a:rPr lang="en-US" sz="1600" dirty="0" smtClean="0">
                <a:latin typeface="Consolas" panose="020B0609020204030204" pitchFamily="49" charset="0"/>
              </a:rPr>
              <a:t>value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558919"/>
      </p:ext>
    </p:extLst>
  </p:cSld>
  <p:clrMapOvr>
    <a:masterClrMapping/>
  </p:clrMapOvr>
  <mc:AlternateContent xmlns:mc="http://schemas.openxmlformats.org/markup-compatibility/2006">
    <mc:Choice xmlns:p14="http://schemas.microsoft.com/office/powerpoint/2010/main" Requires="p14">
      <p:transition spd="slow" p14:dur="2000" advTm="52618"/>
    </mc:Choice>
    <mc:Fallback>
      <p:transition spd="slow" advTm="5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Searching an array</a:t>
            </a:r>
            <a:endParaRPr lang="en-CA" dirty="0"/>
          </a:p>
        </p:txBody>
      </p:sp>
      <p:sp>
        <p:nvSpPr>
          <p:cNvPr id="3" name="Content Placeholder 2"/>
          <p:cNvSpPr>
            <a:spLocks noGrp="1"/>
          </p:cNvSpPr>
          <p:nvPr>
            <p:ph idx="1"/>
          </p:nvPr>
        </p:nvSpPr>
        <p:spPr/>
        <p:txBody>
          <a:bodyPr>
            <a:normAutofit lnSpcReduction="10000"/>
          </a:bodyPr>
          <a:lstStyle/>
          <a:p>
            <a:r>
              <a:rPr lang="en-US" dirty="0" smtClean="0"/>
              <a:t>Implement this algorithm, we would need a for loop that runs from zero to the array capacity minus one</a:t>
            </a:r>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endParaRPr lang="en-US" sz="1600" dirty="0" smtClean="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lvl="1"/>
            <a:r>
              <a:rPr lang="en-US" dirty="0" smtClean="0">
                <a:solidFill>
                  <a:prstClr val="black"/>
                </a:solidFill>
              </a:rPr>
              <a:t>This is called a </a:t>
            </a:r>
            <a:r>
              <a:rPr lang="en-US" i="1" dirty="0" smtClean="0">
                <a:solidFill>
                  <a:prstClr val="black"/>
                </a:solidFill>
              </a:rPr>
              <a:t>linear search</a:t>
            </a:r>
            <a:endParaRPr lang="en-US" dirty="0" smtClean="0">
              <a:solidFill>
                <a:prstClr val="black"/>
              </a:solidFill>
            </a:endParaRPr>
          </a:p>
          <a:p>
            <a:pPr lvl="2"/>
            <a:r>
              <a:rPr lang="en-US" dirty="0" smtClean="0">
                <a:solidFill>
                  <a:prstClr val="black"/>
                </a:solidFill>
              </a:rPr>
              <a:t>We are searching the entries in a linear order</a:t>
            </a:r>
            <a:endParaRPr lang="en-US" dirty="0">
              <a:solidFill>
                <a:prstClr val="black"/>
              </a:solidFill>
            </a:endParaRPr>
          </a:p>
          <a:p>
            <a:pPr marL="457200" lvl="1" indent="0">
              <a:buNone/>
            </a:pPr>
            <a:endParaRPr lang="en-US" sz="16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3409937"/>
      </p:ext>
    </p:extLst>
  </p:cSld>
  <p:clrMapOvr>
    <a:masterClrMapping/>
  </p:clrMapOvr>
  <mc:AlternateContent xmlns:mc="http://schemas.openxmlformats.org/markup-compatibility/2006">
    <mc:Choice xmlns:p14="http://schemas.microsoft.com/office/powerpoint/2010/main" Requires="p14">
      <p:transition spd="slow" p14:dur="2000" advTm="52569"/>
    </mc:Choice>
    <mc:Fallback>
      <p:transition spd="slow" advTm="5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Searching an array</a:t>
            </a:r>
            <a:endParaRPr lang="en-CA" dirty="0"/>
          </a:p>
        </p:txBody>
      </p:sp>
      <p:sp>
        <p:nvSpPr>
          <p:cNvPr id="3" name="Content Placeholder 2"/>
          <p:cNvSpPr>
            <a:spLocks noGrp="1"/>
          </p:cNvSpPr>
          <p:nvPr>
            <p:ph idx="1"/>
          </p:nvPr>
        </p:nvSpPr>
        <p:spPr/>
        <p:txBody>
          <a:bodyPr>
            <a:normAutofit lnSpcReduction="10000"/>
          </a:bodyPr>
          <a:lstStyle/>
          <a:p>
            <a:r>
              <a:rPr lang="en-US" dirty="0" smtClean="0"/>
              <a:t>We will compare the entry of the array at index </a:t>
            </a:r>
            <a:r>
              <a:rPr lang="en-US" dirty="0" smtClean="0">
                <a:latin typeface="Consolas" panose="020B0609020204030204" pitchFamily="49" charset="0"/>
              </a:rPr>
              <a:t>k</a:t>
            </a:r>
            <a:r>
              <a:rPr lang="en-US" dirty="0" smtClean="0"/>
              <a:t> with the value that is being searched for</a:t>
            </a:r>
            <a:endParaRPr lang="en-US" dirty="0" smtClean="0"/>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endParaRPr lang="en-US" sz="1600" dirty="0" smtClean="0">
              <a:latin typeface="Consolas" panose="020B0609020204030204" pitchFamily="49" charset="0"/>
            </a:endParaRP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94213896"/>
      </p:ext>
    </p:extLst>
  </p:cSld>
  <p:clrMapOvr>
    <a:masterClrMapping/>
  </p:clrMapOvr>
  <mc:AlternateContent xmlns:mc="http://schemas.openxmlformats.org/markup-compatibility/2006">
    <mc:Choice xmlns:p14="http://schemas.microsoft.com/office/powerpoint/2010/main" Requires="p14">
      <p:transition spd="slow" p14:dur="2000" advTm="23234"/>
    </mc:Choice>
    <mc:Fallback>
      <p:transition spd="slow" advTm="2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Searching an array</a:t>
            </a:r>
            <a:endParaRPr lang="en-CA" dirty="0"/>
          </a:p>
        </p:txBody>
      </p:sp>
      <p:sp>
        <p:nvSpPr>
          <p:cNvPr id="3" name="Content Placeholder 2"/>
          <p:cNvSpPr>
            <a:spLocks noGrp="1"/>
          </p:cNvSpPr>
          <p:nvPr>
            <p:ph idx="1"/>
          </p:nvPr>
        </p:nvSpPr>
        <p:spPr/>
        <p:txBody>
          <a:bodyPr>
            <a:normAutofit lnSpcReduction="10000"/>
          </a:bodyPr>
          <a:lstStyle/>
          <a:p>
            <a:pPr algn="l"/>
            <a:r>
              <a:rPr lang="en-US" dirty="0" smtClean="0"/>
              <a:t>If we find an entry containing that value,</a:t>
            </a:r>
            <a:br>
              <a:rPr lang="en-US" dirty="0" smtClean="0"/>
            </a:br>
            <a:r>
              <a:rPr lang="en-US" dirty="0" smtClean="0"/>
              <a:t>	we will return </a:t>
            </a:r>
            <a:r>
              <a:rPr lang="en-US" dirty="0" smtClean="0">
                <a:latin typeface="Consolas" panose="020B0609020204030204" pitchFamily="49" charset="0"/>
              </a:rPr>
              <a:t>true</a:t>
            </a:r>
            <a:endParaRPr lang="en-US" dirty="0" smtClean="0">
              <a:latin typeface="Consolas" panose="020B0609020204030204" pitchFamily="49" charset="0"/>
            </a:endParaRPr>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smtClean="0">
                <a:latin typeface="Consolas" panose="020B0609020204030204" pitchFamily="49" charset="0"/>
              </a:rPr>
              <a:t>            return true;</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6991093"/>
      </p:ext>
    </p:extLst>
  </p:cSld>
  <p:clrMapOvr>
    <a:masterClrMapping/>
  </p:clrMapOvr>
  <mc:AlternateContent xmlns:mc="http://schemas.openxmlformats.org/markup-compatibility/2006">
    <mc:Choice xmlns:p14="http://schemas.microsoft.com/office/powerpoint/2010/main" Requires="p14">
      <p:transition spd="slow" p14:dur="2000" advTm="24484"/>
    </mc:Choice>
    <mc:Fallback>
      <p:transition spd="slow" advTm="2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Searching an array</a:t>
            </a:r>
            <a:endParaRPr lang="en-CA" dirty="0"/>
          </a:p>
        </p:txBody>
      </p:sp>
      <p:sp>
        <p:nvSpPr>
          <p:cNvPr id="3" name="Content Placeholder 2"/>
          <p:cNvSpPr>
            <a:spLocks noGrp="1"/>
          </p:cNvSpPr>
          <p:nvPr>
            <p:ph idx="1"/>
          </p:nvPr>
        </p:nvSpPr>
        <p:spPr/>
        <p:txBody>
          <a:bodyPr>
            <a:normAutofit lnSpcReduction="10000"/>
          </a:bodyPr>
          <a:lstStyle/>
          <a:p>
            <a:pPr algn="l"/>
            <a:r>
              <a:rPr lang="en-US" dirty="0" smtClean="0"/>
              <a:t>If we have finished searching the entire array and not found it,</a:t>
            </a:r>
            <a:br>
              <a:rPr lang="en-US" dirty="0" smtClean="0"/>
            </a:br>
            <a:r>
              <a:rPr lang="en-US" dirty="0" smtClean="0"/>
              <a:t>	we will return </a:t>
            </a:r>
            <a:r>
              <a:rPr lang="en-US" dirty="0" smtClean="0">
                <a:latin typeface="Consolas" panose="020B0609020204030204" pitchFamily="49" charset="0"/>
              </a:rPr>
              <a:t>false</a:t>
            </a:r>
            <a:endParaRPr lang="en-US" dirty="0" smtClean="0">
              <a:latin typeface="Consolas" panose="020B0609020204030204" pitchFamily="49" charset="0"/>
            </a:endParaRPr>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smtClean="0">
                <a:latin typeface="Consolas" panose="020B0609020204030204" pitchFamily="49" charset="0"/>
              </a:rPr>
              <a:t>            return true;</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return false;</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67253351"/>
      </p:ext>
    </p:extLst>
  </p:cSld>
  <p:clrMapOvr>
    <a:masterClrMapping/>
  </p:clrMapOvr>
  <mc:AlternateContent xmlns:mc="http://schemas.openxmlformats.org/markup-compatibility/2006">
    <mc:Choice xmlns:p14="http://schemas.microsoft.com/office/powerpoint/2010/main" Requires="p14">
      <p:transition spd="slow" p14:dur="2000" advTm="16697"/>
    </mc:Choice>
    <mc:Fallback>
      <p:transition spd="slow" advTm="1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Searching an array</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the function with its declaration and definition:</a:t>
            </a:r>
          </a:p>
          <a:p>
            <a:pPr lvl="2"/>
            <a:endParaRPr lang="en-CA" dirty="0" smtClean="0"/>
          </a:p>
          <a:p>
            <a:pPr marL="457200" lvl="1" indent="0">
              <a:buNone/>
            </a:pPr>
            <a:r>
              <a:rPr lang="en-US" sz="1600" dirty="0" smtClean="0">
                <a:latin typeface="Consolas" panose="020B0609020204030204" pitchFamily="49" charset="0"/>
              </a:rPr>
              <a:t>bool find( double </a:t>
            </a:r>
            <a:r>
              <a:rPr lang="en-US" sz="1600" dirty="0" err="1" smtClean="0">
                <a:latin typeface="Consolas" panose="020B0609020204030204" pitchFamily="49" charset="0"/>
              </a:rPr>
              <a:t>const</a:t>
            </a:r>
            <a:r>
              <a:rPr lang="en-US" sz="1600" dirty="0" smtClean="0">
                <a:latin typeface="Consolas" panose="020B0609020204030204" pitchFamily="49" charset="0"/>
              </a:rPr>
              <a:t> array[],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capacity,</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double </a:t>
            </a:r>
            <a:r>
              <a:rPr lang="en-US" sz="1600" dirty="0" err="1" smtClean="0">
                <a:latin typeface="Consolas" panose="020B0609020204030204" pitchFamily="49" charset="0"/>
              </a:rPr>
              <a:t>const</a:t>
            </a:r>
            <a:r>
              <a:rPr lang="en-US" sz="1600" dirty="0" smtClean="0">
                <a:latin typeface="Consolas" panose="020B0609020204030204" pitchFamily="49" charset="0"/>
              </a:rPr>
              <a:t> </a:t>
            </a:r>
            <a:r>
              <a:rPr lang="en-US" sz="1600" dirty="0">
                <a:latin typeface="Consolas" panose="020B0609020204030204" pitchFamily="49" charset="0"/>
              </a:rPr>
              <a:t>value</a:t>
            </a: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bool find( double </a:t>
            </a:r>
            <a:r>
              <a:rPr lang="en-US" sz="1600" dirty="0" err="1">
                <a:latin typeface="Consolas" panose="020B0609020204030204" pitchFamily="49" charset="0"/>
              </a:rPr>
              <a:t>const</a:t>
            </a:r>
            <a:r>
              <a:rPr lang="en-US" sz="1600" dirty="0">
                <a:latin typeface="Consolas" panose="020B0609020204030204" pitchFamily="49" charset="0"/>
              </a:rPr>
              <a:t> array[],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const</a:t>
            </a:r>
            <a:r>
              <a:rPr lang="en-US" sz="1600" dirty="0">
                <a:latin typeface="Consolas" panose="020B0609020204030204" pitchFamily="49" charset="0"/>
              </a:rPr>
              <a:t> capacity,</a:t>
            </a:r>
          </a:p>
          <a:p>
            <a:pPr marL="457200" lvl="1" indent="0">
              <a:buNone/>
            </a:pPr>
            <a:r>
              <a:rPr lang="en-US" sz="1600" dirty="0">
                <a:latin typeface="Consolas" panose="020B0609020204030204" pitchFamily="49" charset="0"/>
              </a:rPr>
              <a:t>           double </a:t>
            </a:r>
            <a:r>
              <a:rPr lang="en-US" sz="1600" dirty="0" err="1">
                <a:latin typeface="Consolas" panose="020B0609020204030204" pitchFamily="49" charset="0"/>
              </a:rPr>
              <a:t>const</a:t>
            </a:r>
            <a:r>
              <a:rPr lang="en-US" sz="1600" dirty="0">
                <a:latin typeface="Consolas" panose="020B0609020204030204" pitchFamily="49" charset="0"/>
              </a:rPr>
              <a:t> value </a:t>
            </a: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++k ) {</a:t>
            </a:r>
          </a:p>
          <a:p>
            <a:pPr marL="457200" lvl="1" indent="0">
              <a:buNone/>
            </a:pPr>
            <a:r>
              <a:rPr lang="en-US" sz="1600" dirty="0" smtClean="0">
                <a:latin typeface="Consolas" panose="020B0609020204030204" pitchFamily="49" charset="0"/>
              </a:rPr>
              <a:t>        if ( array[k] == value )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return true;</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return false;</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40222678"/>
      </p:ext>
    </p:extLst>
  </p:cSld>
  <p:clrMapOvr>
    <a:masterClrMapping/>
  </p:clrMapOvr>
  <mc:AlternateContent xmlns:mc="http://schemas.openxmlformats.org/markup-compatibility/2006">
    <mc:Choice xmlns:p14="http://schemas.microsoft.com/office/powerpoint/2010/main" Requires="p14">
      <p:transition spd="slow" p14:dur="2000" advTm="14997"/>
    </mc:Choice>
    <mc:Fallback>
      <p:transition spd="slow" advTm="1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12.1|21.8|23"/>
</p:tagLst>
</file>

<file path=ppt/tags/tag10.xml><?xml version="1.0" encoding="utf-8"?>
<p:tagLst xmlns:a="http://schemas.openxmlformats.org/drawingml/2006/main" xmlns:r="http://schemas.openxmlformats.org/officeDocument/2006/relationships" xmlns:p="http://schemas.openxmlformats.org/presentationml/2006/main">
  <p:tag name="TIMING" val="|5.2|28.6|32.7|16.2"/>
</p:tagLst>
</file>

<file path=ppt/tags/tag11.xml><?xml version="1.0" encoding="utf-8"?>
<p:tagLst xmlns:a="http://schemas.openxmlformats.org/drawingml/2006/main" xmlns:r="http://schemas.openxmlformats.org/officeDocument/2006/relationships" xmlns:p="http://schemas.openxmlformats.org/presentationml/2006/main">
  <p:tag name="TIMING" val="|5.2|24.9|18.5|43.5|2.3"/>
</p:tagLst>
</file>

<file path=ppt/tags/tag12.xml><?xml version="1.0" encoding="utf-8"?>
<p:tagLst xmlns:a="http://schemas.openxmlformats.org/drawingml/2006/main" xmlns:r="http://schemas.openxmlformats.org/officeDocument/2006/relationships" xmlns:p="http://schemas.openxmlformats.org/presentationml/2006/main">
  <p:tag name="TIMING" val="|18.7|7.9|20.8|27.9"/>
</p:tagLst>
</file>

<file path=ppt/tags/tag2.xml><?xml version="1.0" encoding="utf-8"?>
<p:tagLst xmlns:a="http://schemas.openxmlformats.org/drawingml/2006/main" xmlns:r="http://schemas.openxmlformats.org/officeDocument/2006/relationships" xmlns:p="http://schemas.openxmlformats.org/presentationml/2006/main">
  <p:tag name="TIMING" val="|7.7|16.6"/>
</p:tagLst>
</file>

<file path=ppt/tags/tag3.xml><?xml version="1.0" encoding="utf-8"?>
<p:tagLst xmlns:a="http://schemas.openxmlformats.org/drawingml/2006/main" xmlns:r="http://schemas.openxmlformats.org/officeDocument/2006/relationships" xmlns:p="http://schemas.openxmlformats.org/presentationml/2006/main">
  <p:tag name="TIMING" val="|33.9"/>
</p:tagLst>
</file>

<file path=ppt/tags/tag4.xml><?xml version="1.0" encoding="utf-8"?>
<p:tagLst xmlns:a="http://schemas.openxmlformats.org/drawingml/2006/main" xmlns:r="http://schemas.openxmlformats.org/officeDocument/2006/relationships" xmlns:p="http://schemas.openxmlformats.org/presentationml/2006/main">
  <p:tag name="TIMING" val="|12.4"/>
</p:tagLst>
</file>

<file path=ppt/tags/tag5.xml><?xml version="1.0" encoding="utf-8"?>
<p:tagLst xmlns:a="http://schemas.openxmlformats.org/drawingml/2006/main" xmlns:r="http://schemas.openxmlformats.org/officeDocument/2006/relationships" xmlns:p="http://schemas.openxmlformats.org/presentationml/2006/main">
  <p:tag name="TIMING" val="|12.4"/>
</p:tagLst>
</file>

<file path=ppt/tags/tag6.xml><?xml version="1.0" encoding="utf-8"?>
<p:tagLst xmlns:a="http://schemas.openxmlformats.org/drawingml/2006/main" xmlns:r="http://schemas.openxmlformats.org/officeDocument/2006/relationships" xmlns:p="http://schemas.openxmlformats.org/presentationml/2006/main">
  <p:tag name="TIMING" val="|12.4"/>
</p:tagLst>
</file>

<file path=ppt/tags/tag7.xml><?xml version="1.0" encoding="utf-8"?>
<p:tagLst xmlns:a="http://schemas.openxmlformats.org/drawingml/2006/main" xmlns:r="http://schemas.openxmlformats.org/officeDocument/2006/relationships" xmlns:p="http://schemas.openxmlformats.org/presentationml/2006/main">
  <p:tag name="TIMING" val="|12.4"/>
</p:tagLst>
</file>

<file path=ppt/tags/tag8.xml><?xml version="1.0" encoding="utf-8"?>
<p:tagLst xmlns:a="http://schemas.openxmlformats.org/drawingml/2006/main" xmlns:r="http://schemas.openxmlformats.org/officeDocument/2006/relationships" xmlns:p="http://schemas.openxmlformats.org/presentationml/2006/main">
  <p:tag name="TIMING" val="|9.8|7.9|24.3|3.1"/>
</p:tagLst>
</file>

<file path=ppt/tags/tag9.xml><?xml version="1.0" encoding="utf-8"?>
<p:tagLst xmlns:a="http://schemas.openxmlformats.org/drawingml/2006/main" xmlns:r="http://schemas.openxmlformats.org/officeDocument/2006/relationships" xmlns:p="http://schemas.openxmlformats.org/presentationml/2006/main">
  <p:tag name="TIMING" val="|5.2|15|30.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65663</TotalTime>
  <Words>946</Words>
  <Application>Microsoft Office PowerPoint</Application>
  <PresentationFormat>On-screen Show (4:3)</PresentationFormat>
  <Paragraphs>192</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Searching an array</vt:lpstr>
      <vt:lpstr>Outline</vt:lpstr>
      <vt:lpstr>Searching an array</vt:lpstr>
      <vt:lpstr>Searching an array</vt:lpstr>
      <vt:lpstr>Searching an array</vt:lpstr>
      <vt:lpstr>Searching an array</vt:lpstr>
      <vt:lpstr>Searching an array</vt:lpstr>
      <vt:lpstr>Searching an array</vt:lpstr>
      <vt:lpstr>Searching an array</vt:lpstr>
      <vt:lpstr>Useful return values</vt:lpstr>
      <vt:lpstr>Useful return values</vt:lpstr>
      <vt:lpstr>The standard solution</vt:lpstr>
      <vt:lpstr>Sample usage</vt:lpstr>
      <vt:lpstr>Why const?</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1323</cp:revision>
  <dcterms:created xsi:type="dcterms:W3CDTF">2009-09-11T23:00:44Z</dcterms:created>
  <dcterms:modified xsi:type="dcterms:W3CDTF">2020-08-21T17:11:49Z</dcterms:modified>
</cp:coreProperties>
</file>